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9" r:id="rId2"/>
    <p:sldId id="262" r:id="rId3"/>
    <p:sldId id="271" r:id="rId4"/>
    <p:sldId id="272" r:id="rId5"/>
    <p:sldId id="273" r:id="rId6"/>
    <p:sldId id="266" r:id="rId7"/>
    <p:sldId id="261" r:id="rId8"/>
    <p:sldId id="260" r:id="rId9"/>
    <p:sldId id="267" r:id="rId10"/>
    <p:sldId id="269" r:id="rId11"/>
    <p:sldId id="274" r:id="rId12"/>
    <p:sldId id="257" r:id="rId13"/>
    <p:sldId id="275" r:id="rId14"/>
    <p:sldId id="276" r:id="rId15"/>
    <p:sldId id="270"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AFF"/>
    <a:srgbClr val="CC66FF"/>
    <a:srgbClr val="FF00FF"/>
    <a:srgbClr val="65D7FF"/>
    <a:srgbClr val="47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10/12/20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18674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10/12/20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3691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10/12/20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8495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10/12/20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5874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10/12/20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395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10/12/20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1818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10/12/20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3105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10/12/20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3478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10/12/20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2574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10/12/20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8750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10/12/20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7269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1DA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10/12/20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9500205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6" r:id="rId5"/>
    <p:sldLayoutId id="2147483680" r:id="rId6"/>
    <p:sldLayoutId id="2147483681" r:id="rId7"/>
    <p:sldLayoutId id="2147483682" r:id="rId8"/>
    <p:sldLayoutId id="2147483685"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ecdc.europa.eu/en/current-risk-assessment-novel-coronavirus-situatio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verview of corona news for students, employees and partners - WUR">
            <a:extLst>
              <a:ext uri="{FF2B5EF4-FFF2-40B4-BE49-F238E27FC236}">
                <a16:creationId xmlns:a16="http://schemas.microsoft.com/office/drawing/2014/main" id="{87257756-A9E1-40EE-A3E5-61C01164D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3" y="-147120"/>
            <a:ext cx="11784594" cy="73911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DC59-B028-44D0-AAC9-CD36D8EE1841}"/>
              </a:ext>
            </a:extLst>
          </p:cNvPr>
          <p:cNvSpPr txBox="1"/>
          <p:nvPr/>
        </p:nvSpPr>
        <p:spPr>
          <a:xfrm>
            <a:off x="1536826" y="3633199"/>
            <a:ext cx="6991537" cy="769441"/>
          </a:xfrm>
          <a:prstGeom prst="rect">
            <a:avLst/>
          </a:prstGeom>
          <a:noFill/>
        </p:spPr>
        <p:txBody>
          <a:bodyPr wrap="square">
            <a:spAutoFit/>
          </a:bodyPr>
          <a:lstStyle/>
          <a:p>
            <a:endParaRPr lang="en-US" sz="4400" dirty="0">
              <a:solidFill>
                <a:srgbClr val="002060"/>
              </a:solidFill>
            </a:endParaRPr>
          </a:p>
        </p:txBody>
      </p:sp>
      <p:sp>
        <p:nvSpPr>
          <p:cNvPr id="10" name="TextBox 9">
            <a:extLst>
              <a:ext uri="{FF2B5EF4-FFF2-40B4-BE49-F238E27FC236}">
                <a16:creationId xmlns:a16="http://schemas.microsoft.com/office/drawing/2014/main" id="{17855D66-C023-4D07-9E6A-7BBE1E861D43}"/>
              </a:ext>
            </a:extLst>
          </p:cNvPr>
          <p:cNvSpPr txBox="1"/>
          <p:nvPr/>
        </p:nvSpPr>
        <p:spPr>
          <a:xfrm>
            <a:off x="1636414" y="2756036"/>
            <a:ext cx="6097508" cy="1754326"/>
          </a:xfrm>
          <a:prstGeom prst="rect">
            <a:avLst/>
          </a:prstGeom>
          <a:noFill/>
        </p:spPr>
        <p:txBody>
          <a:bodyPr wrap="square">
            <a:spAutoFit/>
          </a:bodyPr>
          <a:lstStyle/>
          <a:p>
            <a:pPr marL="0" marR="0">
              <a:spcBef>
                <a:spcPts val="0"/>
              </a:spcBef>
              <a:spcAft>
                <a:spcPts val="0"/>
              </a:spcAft>
            </a:pPr>
            <a:endParaRPr lang="en-US" sz="1800" kern="1200" dirty="0">
              <a:effectLst/>
              <a:latin typeface="Algerian" panose="04020705040A02060702" pitchFamily="8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latin typeface="Algerian" panose="04020705040A02060702" pitchFamily="8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kern="1200" dirty="0">
              <a:effectLst/>
              <a:latin typeface="Algerian" panose="04020705040A02060702" pitchFamily="8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latin typeface="Algerian" panose="04020705040A02060702" pitchFamily="8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dirty="0">
              <a:latin typeface="Algerian" panose="04020705040A02060702" pitchFamily="82"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kern="1200" dirty="0">
              <a:effectLst/>
              <a:latin typeface="Algerian" panose="04020705040A02060702" pitchFamily="82"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E9D1AB8-8964-4593-B773-40F3050FC7B8}"/>
              </a:ext>
            </a:extLst>
          </p:cNvPr>
          <p:cNvSpPr txBox="1"/>
          <p:nvPr/>
        </p:nvSpPr>
        <p:spPr>
          <a:xfrm>
            <a:off x="3336125" y="5146226"/>
            <a:ext cx="6097508" cy="1569660"/>
          </a:xfrm>
          <a:prstGeom prst="rect">
            <a:avLst/>
          </a:prstGeom>
          <a:noFill/>
        </p:spPr>
        <p:txBody>
          <a:bodyPr wrap="square" rtlCol="0">
            <a:spAutoFit/>
          </a:bodyPr>
          <a:lstStyle/>
          <a:p>
            <a:r>
              <a:rPr lang="en-US" sz="3200" dirty="0">
                <a:latin typeface="Berlin Sans FB" panose="020E0602020502020306" pitchFamily="34" charset="0"/>
              </a:rPr>
              <a:t>Women Leaders </a:t>
            </a:r>
            <a:r>
              <a:rPr lang="en-US" sz="3200">
                <a:latin typeface="Berlin Sans FB" panose="020E0602020502020306" pitchFamily="34" charset="0"/>
              </a:rPr>
              <a:t>in Troubled Times:</a:t>
            </a:r>
            <a:endParaRPr lang="en-US" sz="3200" dirty="0">
              <a:latin typeface="Berlin Sans FB" panose="020E0602020502020306" pitchFamily="34" charset="0"/>
            </a:endParaRPr>
          </a:p>
          <a:p>
            <a:r>
              <a:rPr lang="en-US" sz="3200" dirty="0">
                <a:latin typeface="Berlin Sans FB" panose="020E0602020502020306" pitchFamily="34" charset="0"/>
              </a:rPr>
              <a:t> Gender &amp; the Corona Pandemic</a:t>
            </a:r>
          </a:p>
          <a:p>
            <a:r>
              <a:rPr lang="en-US" sz="3200" dirty="0">
                <a:latin typeface="Berlin Sans FB" panose="020E0602020502020306" pitchFamily="34" charset="0"/>
              </a:rPr>
              <a:t> Prof. Joyce Marie Mushaben</a:t>
            </a:r>
          </a:p>
        </p:txBody>
      </p:sp>
    </p:spTree>
    <p:extLst>
      <p:ext uri="{BB962C8B-B14F-4D97-AF65-F5344CB8AC3E}">
        <p14:creationId xmlns:p14="http://schemas.microsoft.com/office/powerpoint/2010/main" val="318113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21BD-88DF-4940-851F-F485F6AFDE5F}"/>
              </a:ext>
            </a:extLst>
          </p:cNvPr>
          <p:cNvSpPr>
            <a:spLocks noGrp="1"/>
          </p:cNvSpPr>
          <p:nvPr>
            <p:ph type="title"/>
          </p:nvPr>
        </p:nvSpPr>
        <p:spPr>
          <a:xfrm>
            <a:off x="304799" y="1"/>
            <a:ext cx="11728593" cy="1160206"/>
          </a:xfrm>
        </p:spPr>
        <p:txBody>
          <a:bodyPr>
            <a:normAutofit/>
          </a:bodyPr>
          <a:lstStyle/>
          <a:p>
            <a:r>
              <a:rPr lang="en-US" sz="3200" dirty="0">
                <a:solidFill>
                  <a:srgbClr val="002060"/>
                </a:solidFill>
                <a:latin typeface="Berlin Sans FB" panose="020E0602020502020306" pitchFamily="34" charset="0"/>
                <a:hlinkClick r:id="rId2">
                  <a:extLst>
                    <a:ext uri="{A12FA001-AC4F-418D-AE19-62706E023703}">
                      <ahyp:hlinkClr xmlns:ahyp="http://schemas.microsoft.com/office/drawing/2018/hyperlinkcolor" val="tx"/>
                    </a:ext>
                  </a:extLst>
                </a:hlinkClick>
              </a:rPr>
              <a:t>https://www.ecdc.europa.eu/en/current-risk-assessment-novel-coronavirus-situation</a:t>
            </a:r>
            <a:r>
              <a:rPr lang="en-US" sz="3200" dirty="0">
                <a:solidFill>
                  <a:srgbClr val="002060"/>
                </a:solidFill>
                <a:latin typeface="Berlin Sans FB" panose="020E0602020502020306" pitchFamily="34" charset="0"/>
              </a:rPr>
              <a:t>: Distribution of COVID-19 cases, 15 August 2020</a:t>
            </a:r>
          </a:p>
        </p:txBody>
      </p:sp>
      <p:pic>
        <p:nvPicPr>
          <p:cNvPr id="4" name="Picture 3">
            <a:extLst>
              <a:ext uri="{FF2B5EF4-FFF2-40B4-BE49-F238E27FC236}">
                <a16:creationId xmlns:a16="http://schemas.microsoft.com/office/drawing/2014/main" id="{3017EC3A-E786-40AA-A0AD-CDE030FF77D6}"/>
              </a:ext>
            </a:extLst>
          </p:cNvPr>
          <p:cNvPicPr>
            <a:picLocks noChangeAspect="1"/>
          </p:cNvPicPr>
          <p:nvPr/>
        </p:nvPicPr>
        <p:blipFill rotWithShape="1">
          <a:blip r:embed="rId3"/>
          <a:srcRect l="2940" t="20390" r="2265" b="1"/>
          <a:stretch/>
        </p:blipFill>
        <p:spPr>
          <a:xfrm>
            <a:off x="0" y="1312751"/>
            <a:ext cx="12058311" cy="5033727"/>
          </a:xfrm>
          <a:prstGeom prst="rect">
            <a:avLst/>
          </a:prstGeom>
        </p:spPr>
      </p:pic>
    </p:spTree>
    <p:extLst>
      <p:ext uri="{BB962C8B-B14F-4D97-AF65-F5344CB8AC3E}">
        <p14:creationId xmlns:p14="http://schemas.microsoft.com/office/powerpoint/2010/main" val="107368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F02B2-57B2-4B08-A9EA-C3ABC53B1E25}"/>
              </a:ext>
            </a:extLst>
          </p:cNvPr>
          <p:cNvPicPr>
            <a:picLocks noChangeAspect="1"/>
          </p:cNvPicPr>
          <p:nvPr/>
        </p:nvPicPr>
        <p:blipFill>
          <a:blip r:embed="rId2"/>
          <a:stretch>
            <a:fillRect/>
          </a:stretch>
        </p:blipFill>
        <p:spPr>
          <a:xfrm>
            <a:off x="950614" y="174140"/>
            <a:ext cx="9171160" cy="6681202"/>
          </a:xfrm>
          <a:prstGeom prst="rect">
            <a:avLst/>
          </a:prstGeom>
        </p:spPr>
      </p:pic>
    </p:spTree>
    <p:extLst>
      <p:ext uri="{BB962C8B-B14F-4D97-AF65-F5344CB8AC3E}">
        <p14:creationId xmlns:p14="http://schemas.microsoft.com/office/powerpoint/2010/main" val="58231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ing in from the Cold: An interview with three corona experts on ...">
            <a:extLst>
              <a:ext uri="{FF2B5EF4-FFF2-40B4-BE49-F238E27FC236}">
                <a16:creationId xmlns:a16="http://schemas.microsoft.com/office/drawing/2014/main" id="{56133A6C-3283-4516-9DA5-BD2577DFB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50" y="181069"/>
            <a:ext cx="2547072" cy="1698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469FE70-66E2-434F-8A22-327C39A7AE6C}"/>
              </a:ext>
            </a:extLst>
          </p:cNvPr>
          <p:cNvPicPr>
            <a:picLocks noChangeAspect="1"/>
          </p:cNvPicPr>
          <p:nvPr/>
        </p:nvPicPr>
        <p:blipFill>
          <a:blip r:embed="rId3"/>
          <a:stretch>
            <a:fillRect/>
          </a:stretch>
        </p:blipFill>
        <p:spPr>
          <a:xfrm>
            <a:off x="3404621" y="273515"/>
            <a:ext cx="8787379" cy="6150202"/>
          </a:xfrm>
          <a:prstGeom prst="rect">
            <a:avLst/>
          </a:prstGeom>
        </p:spPr>
      </p:pic>
      <p:pic>
        <p:nvPicPr>
          <p:cNvPr id="1026" name="Picture 2" descr="Chapter 2.12 The German Länder - Paul Joyce Beginners' German">
            <a:extLst>
              <a:ext uri="{FF2B5EF4-FFF2-40B4-BE49-F238E27FC236}">
                <a16:creationId xmlns:a16="http://schemas.microsoft.com/office/drawing/2014/main" id="{5DE6D8D3-D774-41E3-9B8F-4A0D337B1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9" y="2344281"/>
            <a:ext cx="3370891" cy="453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6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1EDCFA-15E4-4117-B824-F67294B2FACD}"/>
              </a:ext>
            </a:extLst>
          </p:cNvPr>
          <p:cNvPicPr>
            <a:picLocks noChangeAspect="1"/>
          </p:cNvPicPr>
          <p:nvPr/>
        </p:nvPicPr>
        <p:blipFill>
          <a:blip r:embed="rId2"/>
          <a:stretch>
            <a:fillRect/>
          </a:stretch>
        </p:blipFill>
        <p:spPr>
          <a:xfrm>
            <a:off x="1973454" y="1123693"/>
            <a:ext cx="8245091" cy="5734307"/>
          </a:xfrm>
          <a:prstGeom prst="rect">
            <a:avLst/>
          </a:prstGeom>
        </p:spPr>
      </p:pic>
      <p:sp>
        <p:nvSpPr>
          <p:cNvPr id="6" name="Title 5">
            <a:extLst>
              <a:ext uri="{FF2B5EF4-FFF2-40B4-BE49-F238E27FC236}">
                <a16:creationId xmlns:a16="http://schemas.microsoft.com/office/drawing/2014/main" id="{F41EF3E7-3307-4A74-9115-4460AC733A06}"/>
              </a:ext>
            </a:extLst>
          </p:cNvPr>
          <p:cNvSpPr>
            <a:spLocks noGrp="1"/>
          </p:cNvSpPr>
          <p:nvPr>
            <p:ph type="title"/>
          </p:nvPr>
        </p:nvSpPr>
        <p:spPr>
          <a:xfrm>
            <a:off x="226337" y="685800"/>
            <a:ext cx="11642756" cy="373455"/>
          </a:xfrm>
        </p:spPr>
        <p:txBody>
          <a:bodyPr>
            <a:normAutofit fontScale="90000"/>
          </a:bodyPr>
          <a:lstStyle/>
          <a:p>
            <a:r>
              <a:rPr lang="en-US" sz="3200" dirty="0">
                <a:latin typeface="Berlin Sans FB" panose="020E0602020502020306" pitchFamily="34" charset="0"/>
              </a:rPr>
              <a:t>“</a:t>
            </a:r>
            <a:r>
              <a:rPr lang="en-US" sz="3100" dirty="0">
                <a:latin typeface="Berlin Sans FB" panose="020E0602020502020306" pitchFamily="34" charset="0"/>
              </a:rPr>
              <a:t>ACT” - ACCELERATOR GLOBAL RESPONSE TO COVID-19 (Von der Leyen) </a:t>
            </a:r>
          </a:p>
        </p:txBody>
      </p:sp>
    </p:spTree>
    <p:extLst>
      <p:ext uri="{BB962C8B-B14F-4D97-AF65-F5344CB8AC3E}">
        <p14:creationId xmlns:p14="http://schemas.microsoft.com/office/powerpoint/2010/main" val="142611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C1FF-A395-4BA1-82B5-767F7D85DC69}"/>
              </a:ext>
            </a:extLst>
          </p:cNvPr>
          <p:cNvSpPr>
            <a:spLocks noGrp="1"/>
          </p:cNvSpPr>
          <p:nvPr>
            <p:ph type="title"/>
          </p:nvPr>
        </p:nvSpPr>
        <p:spPr>
          <a:xfrm>
            <a:off x="1371600" y="685800"/>
            <a:ext cx="9486900" cy="500204"/>
          </a:xfrm>
        </p:spPr>
        <p:txBody>
          <a:bodyPr>
            <a:noAutofit/>
          </a:bodyPr>
          <a:lstStyle/>
          <a:p>
            <a:r>
              <a:rPr lang="en-US" sz="3200" dirty="0">
                <a:latin typeface="Berlin Sans FB" panose="020E0602020502020306" pitchFamily="34" charset="0"/>
              </a:rPr>
              <a:t>“Next Generation EU”: three pillars </a:t>
            </a:r>
          </a:p>
        </p:txBody>
      </p:sp>
      <p:pic>
        <p:nvPicPr>
          <p:cNvPr id="4" name="Picture 3">
            <a:extLst>
              <a:ext uri="{FF2B5EF4-FFF2-40B4-BE49-F238E27FC236}">
                <a16:creationId xmlns:a16="http://schemas.microsoft.com/office/drawing/2014/main" id="{1945BC72-D456-4500-A088-9B8275F1975E}"/>
              </a:ext>
            </a:extLst>
          </p:cNvPr>
          <p:cNvPicPr>
            <a:picLocks noChangeAspect="1"/>
          </p:cNvPicPr>
          <p:nvPr/>
        </p:nvPicPr>
        <p:blipFill rotWithShape="1">
          <a:blip r:embed="rId2"/>
          <a:srcRect l="3501" t="6423" r="5681" b="6699"/>
          <a:stretch/>
        </p:blipFill>
        <p:spPr>
          <a:xfrm>
            <a:off x="889455" y="1186004"/>
            <a:ext cx="11146999" cy="5377758"/>
          </a:xfrm>
          <a:prstGeom prst="rect">
            <a:avLst/>
          </a:prstGeom>
        </p:spPr>
      </p:pic>
    </p:spTree>
    <p:extLst>
      <p:ext uri="{BB962C8B-B14F-4D97-AF65-F5344CB8AC3E}">
        <p14:creationId xmlns:p14="http://schemas.microsoft.com/office/powerpoint/2010/main" val="192569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rst picture of Russia's COVID-19 vaccine. : funny">
            <a:extLst>
              <a:ext uri="{FF2B5EF4-FFF2-40B4-BE49-F238E27FC236}">
                <a16:creationId xmlns:a16="http://schemas.microsoft.com/office/drawing/2014/main" id="{6DF9EB58-E864-4D6D-88F8-EC9808A49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75" y="4838305"/>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Matt Johnson on Twitter: &quot;Don't worry, everybody! Ivanka is ...">
            <a:extLst>
              <a:ext uri="{FF2B5EF4-FFF2-40B4-BE49-F238E27FC236}">
                <a16:creationId xmlns:a16="http://schemas.microsoft.com/office/drawing/2014/main" id="{A63013C7-B297-4617-959B-B8419BD482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67" t="13536" r="10044" b="9835"/>
          <a:stretch/>
        </p:blipFill>
        <p:spPr bwMode="auto">
          <a:xfrm>
            <a:off x="9063265" y="187222"/>
            <a:ext cx="2307551" cy="20928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TheNewVerse.News : FOOL'S GOLD">
            <a:extLst>
              <a:ext uri="{FF2B5EF4-FFF2-40B4-BE49-F238E27FC236}">
                <a16:creationId xmlns:a16="http://schemas.microsoft.com/office/drawing/2014/main" id="{A1D39DCF-376C-4F90-A9A4-A0D98D994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45" y="2582685"/>
            <a:ext cx="1545126" cy="20277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ythbusters">
            <a:extLst>
              <a:ext uri="{FF2B5EF4-FFF2-40B4-BE49-F238E27FC236}">
                <a16:creationId xmlns:a16="http://schemas.microsoft.com/office/drawing/2014/main" id="{AA9E21DE-40F0-4DB7-864B-8A65ACEB9F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443" y="2622051"/>
            <a:ext cx="8139064" cy="40695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a:extLst>
              <a:ext uri="{FF2B5EF4-FFF2-40B4-BE49-F238E27FC236}">
                <a16:creationId xmlns:a16="http://schemas.microsoft.com/office/drawing/2014/main" id="{7F9D7991-E902-4B92-8779-BD0CD5C1FA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r="2028" b="29110"/>
          <a:stretch/>
        </p:blipFill>
        <p:spPr bwMode="auto">
          <a:xfrm>
            <a:off x="254242" y="112501"/>
            <a:ext cx="4390186" cy="224233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n image of Vladimir Putin superimposed onto a bear with a large syringe slung on his back">
            <a:extLst>
              <a:ext uri="{FF2B5EF4-FFF2-40B4-BE49-F238E27FC236}">
                <a16:creationId xmlns:a16="http://schemas.microsoft.com/office/drawing/2014/main" id="{47B3AC45-2313-4108-89FB-B00964E8B49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372" t="4575" r="16372" b="19523"/>
          <a:stretch/>
        </p:blipFill>
        <p:spPr bwMode="auto">
          <a:xfrm>
            <a:off x="5229122" y="166417"/>
            <a:ext cx="3412410" cy="213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9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619458-F8F6-4D12-84DD-EFA20D389151}"/>
              </a:ext>
            </a:extLst>
          </p:cNvPr>
          <p:cNvPicPr/>
          <p:nvPr/>
        </p:nvPicPr>
        <p:blipFill rotWithShape="1">
          <a:blip r:embed="rId2"/>
          <a:srcRect l="4833" t="5885" r="430" b="-1"/>
          <a:stretch/>
        </p:blipFill>
        <p:spPr>
          <a:xfrm>
            <a:off x="4369805" y="1195057"/>
            <a:ext cx="7551351" cy="5514498"/>
          </a:xfrm>
          <a:prstGeom prst="rect">
            <a:avLst/>
          </a:prstGeom>
        </p:spPr>
      </p:pic>
      <p:pic>
        <p:nvPicPr>
          <p:cNvPr id="4" name="Picture 3" descr="http://cache.blippitt.com/wp-content/uploads/2011/04/Statue-of-Liberty-Fail.jpg">
            <a:extLst>
              <a:ext uri="{FF2B5EF4-FFF2-40B4-BE49-F238E27FC236}">
                <a16:creationId xmlns:a16="http://schemas.microsoft.com/office/drawing/2014/main" id="{03C5C1CE-6E5F-4CD2-B46E-44C36BAAE121}"/>
              </a:ext>
            </a:extLst>
          </p:cNvPr>
          <p:cNvPicPr/>
          <p:nvPr/>
        </p:nvPicPr>
        <p:blipFill>
          <a:blip r:embed="rId3" cstate="print"/>
          <a:srcRect/>
          <a:stretch>
            <a:fillRect/>
          </a:stretch>
        </p:blipFill>
        <p:spPr bwMode="auto">
          <a:xfrm>
            <a:off x="796703" y="3232454"/>
            <a:ext cx="3095525" cy="3477101"/>
          </a:xfrm>
          <a:prstGeom prst="rect">
            <a:avLst/>
          </a:prstGeom>
          <a:noFill/>
          <a:ln w="9525">
            <a:noFill/>
            <a:miter lim="800000"/>
            <a:headEnd/>
            <a:tailEnd/>
          </a:ln>
        </p:spPr>
      </p:pic>
      <p:pic>
        <p:nvPicPr>
          <p:cNvPr id="8" name="Picture 6" descr="red and white UNKs restaurant">
            <a:extLst>
              <a:ext uri="{FF2B5EF4-FFF2-40B4-BE49-F238E27FC236}">
                <a16:creationId xmlns:a16="http://schemas.microsoft.com/office/drawing/2014/main" id="{F25A1EFD-FE08-4574-9089-9F67E786CD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920" b="6824"/>
          <a:stretch/>
        </p:blipFill>
        <p:spPr bwMode="auto">
          <a:xfrm>
            <a:off x="270843" y="229925"/>
            <a:ext cx="4009937" cy="2567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5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s a Corona Warrior, Your Health and Well-Being Are Key">
            <a:extLst>
              <a:ext uri="{FF2B5EF4-FFF2-40B4-BE49-F238E27FC236}">
                <a16:creationId xmlns:a16="http://schemas.microsoft.com/office/drawing/2014/main" id="{17B6FF2E-4228-4991-BCF3-303D0BAC6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291" y="405460"/>
            <a:ext cx="9393606" cy="6260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8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C76C-D2CC-464E-892E-1BFAFA002CB5}"/>
              </a:ext>
            </a:extLst>
          </p:cNvPr>
          <p:cNvSpPr>
            <a:spLocks noGrp="1"/>
          </p:cNvSpPr>
          <p:nvPr>
            <p:ph type="title"/>
          </p:nvPr>
        </p:nvSpPr>
        <p:spPr/>
        <p:txBody>
          <a:bodyPr/>
          <a:lstStyle/>
          <a:p>
            <a:endParaRPr lang="en-US" dirty="0"/>
          </a:p>
        </p:txBody>
      </p:sp>
      <p:sp>
        <p:nvSpPr>
          <p:cNvPr id="4" name="TextBox 3">
            <a:extLst>
              <a:ext uri="{FF2B5EF4-FFF2-40B4-BE49-F238E27FC236}">
                <a16:creationId xmlns:a16="http://schemas.microsoft.com/office/drawing/2014/main" id="{04595D9B-3A14-4AD4-A1B7-9021EC55804F}"/>
              </a:ext>
            </a:extLst>
          </p:cNvPr>
          <p:cNvSpPr txBox="1"/>
          <p:nvPr/>
        </p:nvSpPr>
        <p:spPr>
          <a:xfrm>
            <a:off x="1167897" y="764219"/>
            <a:ext cx="7978366" cy="658835"/>
          </a:xfrm>
          <a:prstGeom prst="rect">
            <a:avLst/>
          </a:prstGeom>
          <a:noFill/>
        </p:spPr>
        <p:txBody>
          <a:bodyPr wrap="square">
            <a:spAutoFit/>
          </a:bodyPr>
          <a:lstStyle/>
          <a:p>
            <a:pPr marL="0" marR="0">
              <a:lnSpc>
                <a:spcPct val="107000"/>
              </a:lnSpc>
              <a:spcBef>
                <a:spcPts val="0"/>
              </a:spcBef>
              <a:spcAft>
                <a:spcPts val="800"/>
              </a:spcAf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Gendered Leadership Stereotypes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4006EE4-21EB-4F8E-8EC9-2761B1AE93C2}"/>
              </a:ext>
            </a:extLst>
          </p:cNvPr>
          <p:cNvSpPr txBox="1"/>
          <p:nvPr/>
        </p:nvSpPr>
        <p:spPr>
          <a:xfrm>
            <a:off x="605073" y="1371600"/>
            <a:ext cx="11199136" cy="5553508"/>
          </a:xfrm>
          <a:prstGeom prst="rect">
            <a:avLst/>
          </a:prstGeom>
          <a:noFill/>
        </p:spPr>
        <p:txBody>
          <a:bodyPr wrap="square">
            <a:spAutoFit/>
          </a:bodyPr>
          <a:lstStyle/>
          <a:p>
            <a:pPr marL="0" marR="0">
              <a:lnSpc>
                <a:spcPct val="107000"/>
              </a:lnSpc>
              <a:spcBef>
                <a:spcPts val="0"/>
              </a:spcBef>
              <a:spcAft>
                <a:spcPts val="800"/>
              </a:spcAft>
            </a:pPr>
            <a:r>
              <a:rPr lang="en-US" sz="28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Personal traits ascribed to women</a:t>
            </a:r>
            <a:r>
              <a:rPr lang="en-US"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attractive (or not), cooperative, demur, emotional, gentle, helpful, kind, nurturing, peace-loving, quiet, relationship-oriented, risk-averse, sensitive, subordinate, sympathetic and warm. </a:t>
            </a:r>
          </a:p>
          <a:p>
            <a:pPr marL="0" marR="0">
              <a:lnSpc>
                <a:spcPct val="107000"/>
              </a:lnSpc>
              <a:spcBef>
                <a:spcPts val="0"/>
              </a:spcBef>
              <a:spcAft>
                <a:spcPts val="800"/>
              </a:spcAft>
            </a:pPr>
            <a:r>
              <a:rPr lang="en-US" sz="2800"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Personal traits ascribed to men: </a:t>
            </a:r>
            <a:endParaRPr lang="en-US"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aggressive, ambitious, competitive, controlling, daring, dominant, forceful, independent, loud, rational, rule-oriented, self-confident, visionary and inclined towards war-mongering.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These attributes say more about (perceived) </a:t>
            </a:r>
            <a:r>
              <a:rPr lang="en-US"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STYLES</a:t>
            </a:r>
            <a:r>
              <a:rPr lang="en-US" sz="2800" dirty="0">
                <a:effectLst/>
                <a:latin typeface="Calibri" panose="020F0502020204030204" pitchFamily="34" charset="0"/>
                <a:ea typeface="Calibri" panose="020F0502020204030204" pitchFamily="34" charset="0"/>
                <a:cs typeface="Times New Roman" panose="02020603050405020304" pitchFamily="18" charset="0"/>
              </a:rPr>
              <a:t>  than about  real   </a:t>
            </a:r>
            <a:r>
              <a:rPr lang="en-US"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QUALIFICATIONS</a:t>
            </a:r>
            <a:r>
              <a:rPr lang="en-US" sz="2800" dirty="0">
                <a:effectLst/>
                <a:latin typeface="Calibri" panose="020F0502020204030204" pitchFamily="34" charset="0"/>
                <a:ea typeface="Calibri" panose="020F0502020204030204" pitchFamily="34" charset="0"/>
                <a:cs typeface="Times New Roman" panose="02020603050405020304" pitchFamily="18" charset="0"/>
              </a:rPr>
              <a:t>, negotiating </a:t>
            </a:r>
            <a:r>
              <a:rPr lang="en-US"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SKILLS,</a:t>
            </a:r>
            <a:r>
              <a:rPr lang="en-US" sz="2800" dirty="0">
                <a:effectLst/>
                <a:latin typeface="Calibri" panose="020F0502020204030204" pitchFamily="34" charset="0"/>
                <a:ea typeface="Calibri" panose="020F0502020204030204" pitchFamily="34" charset="0"/>
                <a:cs typeface="Times New Roman" panose="02020603050405020304" pitchFamily="18" charset="0"/>
              </a:rPr>
              <a:t> effective </a:t>
            </a:r>
            <a:r>
              <a:rPr lang="en-US"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PERFORMANCE</a:t>
            </a:r>
            <a:r>
              <a:rPr lang="en-US" sz="2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POLICY OUTCOMES.</a:t>
            </a:r>
          </a:p>
        </p:txBody>
      </p:sp>
    </p:spTree>
    <p:extLst>
      <p:ext uri="{BB962C8B-B14F-4D97-AF65-F5344CB8AC3E}">
        <p14:creationId xmlns:p14="http://schemas.microsoft.com/office/powerpoint/2010/main" val="204628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FA8E8-3D70-4C43-A8FF-DE6877B923F4}"/>
              </a:ext>
            </a:extLst>
          </p:cNvPr>
          <p:cNvSpPr>
            <a:spLocks noGrp="1"/>
          </p:cNvSpPr>
          <p:nvPr>
            <p:ph type="title"/>
          </p:nvPr>
        </p:nvSpPr>
        <p:spPr>
          <a:xfrm>
            <a:off x="1371600" y="685800"/>
            <a:ext cx="9486900" cy="889503"/>
          </a:xfrm>
        </p:spPr>
        <p:txBody>
          <a:bodyPr>
            <a:normAutofit fontScale="90000"/>
          </a:bodyPr>
          <a:lstStyle/>
          <a:p>
            <a:r>
              <a:rPr lang="en-US" sz="3600" dirty="0">
                <a:latin typeface="Berlin Sans FB" panose="020E0602020502020306" pitchFamily="34" charset="0"/>
              </a:rPr>
              <a:t>Leadership Styles :  </a:t>
            </a:r>
            <a:r>
              <a:rPr lang="en-US" sz="3600" b="0" dirty="0">
                <a:latin typeface="Berlin Sans FB" panose="020E0602020502020306" pitchFamily="34" charset="0"/>
              </a:rPr>
              <a:t>Transactional Model</a:t>
            </a:r>
            <a:br>
              <a:rPr lang="en-US" sz="3600" b="0" dirty="0">
                <a:latin typeface="Berlin Sans FB" panose="020E0602020502020306" pitchFamily="34" charset="0"/>
              </a:rPr>
            </a:br>
            <a:br>
              <a:rPr lang="en-US" sz="3600" dirty="0">
                <a:latin typeface="Berlin Sans FB" panose="020E0602020502020306" pitchFamily="34" charset="0"/>
              </a:rPr>
            </a:br>
            <a:endParaRPr lang="en-US" dirty="0"/>
          </a:p>
        </p:txBody>
      </p:sp>
      <p:sp>
        <p:nvSpPr>
          <p:cNvPr id="4" name="TextBox 3">
            <a:extLst>
              <a:ext uri="{FF2B5EF4-FFF2-40B4-BE49-F238E27FC236}">
                <a16:creationId xmlns:a16="http://schemas.microsoft.com/office/drawing/2014/main" id="{CFFCC2D6-F94B-40D3-9C5E-6CAFC89F6CD8}"/>
              </a:ext>
            </a:extLst>
          </p:cNvPr>
          <p:cNvSpPr txBox="1"/>
          <p:nvPr/>
        </p:nvSpPr>
        <p:spPr>
          <a:xfrm>
            <a:off x="362140" y="576219"/>
            <a:ext cx="11244404" cy="5991768"/>
          </a:xfrm>
          <a:prstGeom prst="rect">
            <a:avLst/>
          </a:prstGeom>
          <a:noFill/>
        </p:spPr>
        <p:txBody>
          <a:bodyPr wrap="square">
            <a:spAutoFit/>
          </a:bodyPr>
          <a:lstStyle/>
          <a:p>
            <a:pPr marR="0" lvl="0" algn="just">
              <a:lnSpc>
                <a:spcPct val="107000"/>
              </a:lnSpc>
              <a:spcBef>
                <a:spcPts val="0"/>
              </a:spcBef>
              <a:spcAft>
                <a:spcPts val="0"/>
              </a:spcAft>
            </a:pPr>
            <a:endParaRPr lang="en-US" sz="2400" dirty="0">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effectLst/>
                <a:latin typeface="Berlin Sans FB" panose="020E0602020502020306" pitchFamily="34" charset="0"/>
                <a:ea typeface="Calibri" panose="020F0502020204030204" pitchFamily="34" charset="0"/>
                <a:cs typeface="Times New Roman" panose="02020603050405020304" pitchFamily="18" charset="0"/>
              </a:rPr>
              <a:t>foresees a manager who commands behavioral compliance from employees;</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effectLst/>
                <a:latin typeface="Berlin Sans FB" panose="020E0602020502020306" pitchFamily="34" charset="0"/>
                <a:ea typeface="Calibri" panose="020F0502020204030204" pitchFamily="34" charset="0"/>
                <a:cs typeface="Times New Roman" panose="02020603050405020304" pitchFamily="18" charset="0"/>
              </a:rPr>
              <a:t> relies heavily on punishment (“you’re fired”) and rewards to influence employee performance;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effectLst/>
                <a:latin typeface="Berlin Sans FB" panose="020E0602020502020306" pitchFamily="34" charset="0"/>
                <a:ea typeface="Calibri" panose="020F0502020204030204" pitchFamily="34" charset="0"/>
                <a:cs typeface="Times New Roman" panose="02020603050405020304" pitchFamily="18" charset="0"/>
              </a:rPr>
              <a:t>applies a “command and control” style, based on hierarchical structures, organizational loyalty, narrow objectives and clear lines of authority;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effectLst/>
                <a:latin typeface="Berlin Sans FB" panose="020E0602020502020306" pitchFamily="34" charset="0"/>
                <a:ea typeface="Calibri" panose="020F0502020204030204" pitchFamily="34" charset="0"/>
                <a:cs typeface="Times New Roman" panose="02020603050405020304" pitchFamily="18" charset="0"/>
              </a:rPr>
              <a:t>pay close attention to employees’ mistakes but evince little concern for personal circumstances or work-place conditions (e.g., sexual harassment) that might hinder their effective performance.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effectLst/>
                <a:latin typeface="Berlin Sans FB" panose="020E0602020502020306" pitchFamily="34" charset="0"/>
                <a:ea typeface="Calibri" panose="020F0502020204030204" pitchFamily="34" charset="0"/>
                <a:cs typeface="Times New Roman" panose="02020603050405020304" pitchFamily="18" charset="0"/>
              </a:rPr>
              <a:t>hierarchical division of labor  fosters hands-off approach (allowing leader </a:t>
            </a:r>
            <a:r>
              <a:rPr lang="en-US" sz="2400" dirty="0" err="1">
                <a:effectLst/>
                <a:latin typeface="Berlin Sans FB" panose="020E0602020502020306" pitchFamily="34" charset="0"/>
                <a:ea typeface="Calibri" panose="020F0502020204030204" pitchFamily="34" charset="0"/>
                <a:cs typeface="Times New Roman" panose="02020603050405020304" pitchFamily="18" charset="0"/>
              </a:rPr>
              <a:t>toshift</a:t>
            </a:r>
            <a:r>
              <a:rPr lang="en-US" sz="2400" dirty="0">
                <a:effectLst/>
                <a:latin typeface="Berlin Sans FB" panose="020E0602020502020306" pitchFamily="34" charset="0"/>
                <a:ea typeface="Calibri" panose="020F0502020204030204" pitchFamily="34" charset="0"/>
                <a:cs typeface="Times New Roman" panose="02020603050405020304" pitchFamily="18" charset="0"/>
              </a:rPr>
              <a:t> the blame for poor  performance), until crisis conditions require a form of heroic, personalized decision-making.  </a:t>
            </a:r>
          </a:p>
          <a:p>
            <a:pPr marL="676910" marR="0" algn="just">
              <a:lnSpc>
                <a:spcPct val="107000"/>
              </a:lnSpc>
              <a:spcBef>
                <a:spcPts val="0"/>
              </a:spcBef>
              <a:spcAft>
                <a:spcPts val="0"/>
              </a:spcAft>
            </a:pPr>
            <a:r>
              <a:rPr lang="en-US" sz="2400" dirty="0">
                <a:effectLst/>
                <a:latin typeface="Berlin Sans FB" panose="020E0602020502020306" pitchFamily="34"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0"/>
              </a:spcAft>
              <a:buFont typeface="Symbol" panose="05050102010706020507" pitchFamily="18" charset="2"/>
              <a:buBlip>
                <a:blip r:embed="rId2"/>
              </a:buBlip>
            </a:pPr>
            <a:r>
              <a:rPr lang="en-US" sz="2400" dirty="0">
                <a:effectLst/>
                <a:latin typeface="Berlin Sans FB" panose="020E0602020502020306" pitchFamily="34" charset="0"/>
                <a:ea typeface="Calibri" panose="020F0502020204030204" pitchFamily="34" charset="0"/>
                <a:cs typeface="Times New Roman" panose="02020603050405020304" pitchFamily="18" charset="0"/>
              </a:rPr>
              <a:t>The </a:t>
            </a:r>
            <a:r>
              <a:rPr lang="en-US" sz="2400" i="1" dirty="0">
                <a:effectLst/>
                <a:latin typeface="Berlin Sans FB" panose="020E0602020502020306" pitchFamily="34" charset="0"/>
                <a:ea typeface="Calibri" panose="020F0502020204030204" pitchFamily="34" charset="0"/>
                <a:cs typeface="Times New Roman" panose="02020603050405020304" pitchFamily="18" charset="0"/>
              </a:rPr>
              <a:t>transactional type</a:t>
            </a:r>
            <a:r>
              <a:rPr lang="en-US" sz="2400" dirty="0">
                <a:effectLst/>
                <a:latin typeface="Berlin Sans FB" panose="020E0602020502020306" pitchFamily="34" charset="0"/>
                <a:ea typeface="Calibri" panose="020F0502020204030204" pitchFamily="34" charset="0"/>
                <a:cs typeface="Times New Roman" panose="02020603050405020304" pitchFamily="18" charset="0"/>
              </a:rPr>
              <a:t> was popularized by </a:t>
            </a:r>
            <a:r>
              <a:rPr lang="en-US" sz="2400" cap="all" dirty="0">
                <a:effectLst/>
                <a:latin typeface="Berlin Sans FB" panose="020E0602020502020306" pitchFamily="34" charset="0"/>
                <a:ea typeface="Calibri" panose="020F0502020204030204" pitchFamily="34" charset="0"/>
                <a:cs typeface="Times New Roman" panose="02020603050405020304" pitchFamily="18" charset="0"/>
              </a:rPr>
              <a:t>Robert Dahl</a:t>
            </a:r>
            <a:r>
              <a:rPr lang="en-US" sz="2400" dirty="0">
                <a:effectLst/>
                <a:latin typeface="Berlin Sans FB" panose="020E0602020502020306" pitchFamily="34" charset="0"/>
                <a:ea typeface="Calibri" panose="020F0502020204030204" pitchFamily="34" charset="0"/>
                <a:cs typeface="Times New Roman" panose="02020603050405020304" pitchFamily="18" charset="0"/>
              </a:rPr>
              <a:t>, who characterized leadership as </a:t>
            </a:r>
            <a:r>
              <a:rPr lang="en-US" sz="2400" dirty="0">
                <a:solidFill>
                  <a:srgbClr val="7030A0"/>
                </a:solidFill>
                <a:effectLst/>
                <a:latin typeface="Berlin Sans FB" panose="020E0602020502020306" pitchFamily="34" charset="0"/>
                <a:ea typeface="Calibri" panose="020F0502020204030204" pitchFamily="34" charset="0"/>
                <a:cs typeface="Times New Roman" panose="02020603050405020304" pitchFamily="18" charset="0"/>
              </a:rPr>
              <a:t>“A’s job to make B do what s/he would not ordinarily do.”</a:t>
            </a:r>
            <a:endParaRPr lang="en-US" sz="2400" dirty="0">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801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1441-4661-40ED-9240-A1C28B7CDEA4}"/>
              </a:ext>
            </a:extLst>
          </p:cNvPr>
          <p:cNvSpPr>
            <a:spLocks noGrp="1"/>
          </p:cNvSpPr>
          <p:nvPr>
            <p:ph type="title"/>
          </p:nvPr>
        </p:nvSpPr>
        <p:spPr>
          <a:xfrm>
            <a:off x="1371600" y="685800"/>
            <a:ext cx="9486900" cy="391562"/>
          </a:xfrm>
        </p:spPr>
        <p:txBody>
          <a:bodyPr>
            <a:normAutofit fontScale="90000"/>
          </a:bodyPr>
          <a:lstStyle/>
          <a:p>
            <a:r>
              <a:rPr lang="en-US" sz="3600" dirty="0">
                <a:latin typeface="Berlin Sans FB" panose="020E0602020502020306" pitchFamily="34" charset="0"/>
              </a:rPr>
              <a:t>Leadership Styles :  </a:t>
            </a:r>
            <a:r>
              <a:rPr lang="en-US" sz="3600" b="0" dirty="0">
                <a:latin typeface="Berlin Sans FB" panose="020E0602020502020306" pitchFamily="34" charset="0"/>
              </a:rPr>
              <a:t>Transformational Model</a:t>
            </a:r>
            <a:endParaRPr lang="en-US" dirty="0"/>
          </a:p>
        </p:txBody>
      </p:sp>
      <p:sp>
        <p:nvSpPr>
          <p:cNvPr id="4" name="TextBox 3">
            <a:extLst>
              <a:ext uri="{FF2B5EF4-FFF2-40B4-BE49-F238E27FC236}">
                <a16:creationId xmlns:a16="http://schemas.microsoft.com/office/drawing/2014/main" id="{2CA62483-6A2E-4EF2-9639-A1309D12EEF6}"/>
              </a:ext>
            </a:extLst>
          </p:cNvPr>
          <p:cNvSpPr txBox="1"/>
          <p:nvPr/>
        </p:nvSpPr>
        <p:spPr>
          <a:xfrm>
            <a:off x="506995" y="1169106"/>
            <a:ext cx="11045228" cy="5293757"/>
          </a:xfrm>
          <a:prstGeom prst="rect">
            <a:avLst/>
          </a:prstGeom>
          <a:noFill/>
        </p:spPr>
        <p:txBody>
          <a:bodyPr wrap="square">
            <a:spAutoFit/>
          </a:bodyPr>
          <a:lstStyle/>
          <a:p>
            <a:pPr marL="342900" marR="0" lvl="0" indent="-342900" algn="just" fontAlgn="base">
              <a:spcBef>
                <a:spcPts val="0"/>
              </a:spcBef>
              <a:spcAft>
                <a:spcPts val="0"/>
              </a:spcAft>
              <a:buFont typeface="Symbol" panose="05050102010706020507" pitchFamily="18" charset="2"/>
              <a:buBlip>
                <a:blip r:embed="rId2"/>
              </a:buBlip>
            </a:pP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stimulates colleagues/followers to view their work from a new perspective.</a:t>
            </a:r>
            <a:r>
              <a:rPr lang="en-US" sz="2600" baseline="3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 </a:t>
            </a:r>
            <a:endParaRPr lang="en-US" sz="2600" dirty="0">
              <a:effectLst/>
              <a:latin typeface="Berlin Sans FB" panose="020E0602020502020306"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Blip>
                <a:blip r:embed="rId2"/>
              </a:buBlip>
            </a:pP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generates an awareness of the institutional mission,  urging  colleagues to realize their own potential</a:t>
            </a:r>
            <a:endParaRPr lang="en-US" sz="2600" dirty="0">
              <a:effectLst/>
              <a:latin typeface="Berlin Sans FB" panose="020E0602020502020306"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Blip>
                <a:blip r:embed="rId2"/>
              </a:buBlip>
            </a:pP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helps coworkers to looking beyond their own interests to benefit the common good;</a:t>
            </a:r>
            <a:r>
              <a:rPr lang="en-US" sz="2600" baseline="30000" dirty="0">
                <a:effectLst/>
                <a:latin typeface="Berlin Sans FB" panose="020E0602020502020306" pitchFamily="34" charset="0"/>
                <a:ea typeface="Times New Roman" panose="02020603050405020304" pitchFamily="18" charset="0"/>
                <a:cs typeface="Times New Roman" panose="02020603050405020304" pitchFamily="18" charset="0"/>
              </a:rPr>
              <a:t> </a:t>
            </a: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 </a:t>
            </a:r>
            <a:endParaRPr lang="en-US" sz="2600" dirty="0">
              <a:effectLst/>
              <a:latin typeface="Berlin Sans FB" panose="020E0602020502020306"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Blip>
                <a:blip r:embed="rId2"/>
              </a:buBlip>
            </a:pP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cultivates stakeholders by fostering participation and promote empathy, trust and respect. </a:t>
            </a:r>
            <a:endParaRPr lang="en-US" sz="2600" dirty="0">
              <a:effectLst/>
              <a:latin typeface="Berlin Sans FB" panose="020E0602020502020306"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Blip>
                <a:blip r:embed="rId2"/>
              </a:buBlip>
            </a:pP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rejects commands in favor of team-work, “plain speaking” and partnership</a:t>
            </a:r>
            <a:endParaRPr lang="en-US" sz="2600" dirty="0">
              <a:effectLst/>
              <a:latin typeface="Berlin Sans FB" panose="020E0602020502020306"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Blip>
                <a:blip r:embed="rId2"/>
              </a:buBlip>
            </a:pPr>
            <a:r>
              <a:rPr lang="en-US" sz="2600" dirty="0">
                <a:effectLst/>
                <a:latin typeface="Berlin Sans FB" panose="020E0602020502020306" pitchFamily="34" charset="0"/>
                <a:ea typeface="Times New Roman" panose="02020603050405020304" pitchFamily="18" charset="0"/>
                <a:cs typeface="Arial" panose="020B0604020202020204" pitchFamily="34" charset="0"/>
              </a:rPr>
              <a:t>replaces “authority”</a:t>
            </a:r>
            <a:r>
              <a:rPr lang="en-US" sz="2600" b="1" dirty="0">
                <a:effectLst/>
                <a:latin typeface="Berlin Sans FB" panose="020E0602020502020306" pitchFamily="34" charset="0"/>
                <a:ea typeface="Times New Roman" panose="02020603050405020304" pitchFamily="18" charset="0"/>
                <a:cs typeface="Arial" panose="020B0604020202020204" pitchFamily="34" charset="0"/>
              </a:rPr>
              <a:t> </a:t>
            </a: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defined in terms of rungs on a power-ladder with shared values  and pragmatic expertise.  </a:t>
            </a:r>
            <a:endParaRPr lang="en-US" sz="2600" dirty="0">
              <a:effectLst/>
              <a:latin typeface="Berlin Sans FB" panose="020E0602020502020306" pitchFamily="34" charset="0"/>
              <a:ea typeface="Times New Roman" panose="02020603050405020304" pitchFamily="18" charset="0"/>
            </a:endParaRPr>
          </a:p>
          <a:p>
            <a:pPr marL="342900" marR="0" lvl="0" indent="-342900" algn="just" fontAlgn="base">
              <a:spcBef>
                <a:spcPts val="0"/>
              </a:spcBef>
              <a:spcAft>
                <a:spcPts val="0"/>
              </a:spcAft>
              <a:buFont typeface="Symbol" panose="05050102010706020507" pitchFamily="18" charset="2"/>
              <a:buBlip>
                <a:blip r:embed="rId2"/>
              </a:buBlip>
            </a:pPr>
            <a:r>
              <a:rPr lang="en-US" sz="2600" dirty="0">
                <a:effectLst/>
                <a:latin typeface="Berlin Sans FB" panose="020E0602020502020306" pitchFamily="34" charset="0"/>
                <a:ea typeface="Times New Roman" panose="02020603050405020304" pitchFamily="18" charset="0"/>
                <a:cs typeface="Times New Roman" panose="02020603050405020304" pitchFamily="18" charset="0"/>
              </a:rPr>
              <a:t>As understood by Mary Parker Follett, </a:t>
            </a:r>
            <a:r>
              <a:rPr lang="en-US" sz="2600" dirty="0">
                <a:solidFill>
                  <a:srgbClr val="7030A0"/>
                </a:solidFill>
                <a:effectLst/>
                <a:latin typeface="Berlin Sans FB" panose="020E0602020502020306" pitchFamily="34" charset="0"/>
                <a:ea typeface="Times New Roman" panose="02020603050405020304" pitchFamily="18" charset="0"/>
                <a:cs typeface="Times New Roman" panose="02020603050405020304" pitchFamily="18" charset="0"/>
              </a:rPr>
              <a:t>“l</a:t>
            </a:r>
            <a:r>
              <a:rPr lang="en-US" sz="2600" dirty="0">
                <a:solidFill>
                  <a:srgbClr val="7030A0"/>
                </a:solidFill>
                <a:effectLst/>
                <a:latin typeface="Berlin Sans FB" panose="020E0602020502020306" pitchFamily="34" charset="0"/>
                <a:ea typeface="Times New Roman" panose="02020603050405020304" pitchFamily="18" charset="0"/>
                <a:cs typeface="Arial" panose="020B0604020202020204" pitchFamily="34" charset="0"/>
              </a:rPr>
              <a:t>eadership is not defined by the exercise of power but by the capacity to increase the sense of power among those led. The most essential work of the leader is to create more leaders.”</a:t>
            </a:r>
            <a:endParaRPr lang="en-US" sz="2600" dirty="0">
              <a:solidFill>
                <a:srgbClr val="7030A0"/>
              </a:solidFill>
              <a:effectLst/>
              <a:latin typeface="Berlin Sans FB" panose="020E0602020502020306" pitchFamily="34" charset="0"/>
              <a:ea typeface="Times New Roman" panose="02020603050405020304" pitchFamily="18" charset="0"/>
            </a:endParaRPr>
          </a:p>
        </p:txBody>
      </p:sp>
    </p:spTree>
    <p:extLst>
      <p:ext uri="{BB962C8B-B14F-4D97-AF65-F5344CB8AC3E}">
        <p14:creationId xmlns:p14="http://schemas.microsoft.com/office/powerpoint/2010/main" val="73124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756E-61CD-4DFE-845D-06642391ADF4}"/>
              </a:ext>
            </a:extLst>
          </p:cNvPr>
          <p:cNvSpPr>
            <a:spLocks noGrp="1"/>
          </p:cNvSpPr>
          <p:nvPr>
            <p:ph type="title"/>
          </p:nvPr>
        </p:nvSpPr>
        <p:spPr>
          <a:xfrm>
            <a:off x="1371600" y="685800"/>
            <a:ext cx="9486900" cy="661219"/>
          </a:xfrm>
        </p:spPr>
        <p:txBody>
          <a:bodyPr/>
          <a:lstStyle/>
          <a:p>
            <a:pPr algn="ctr"/>
            <a:r>
              <a:rPr lang="en-US" dirty="0">
                <a:latin typeface="Berlin Sans FB" panose="020E0602020502020306" pitchFamily="34" charset="0"/>
              </a:rPr>
              <a:t>Emotional Intelligence </a:t>
            </a:r>
          </a:p>
        </p:txBody>
      </p:sp>
      <p:sp>
        <p:nvSpPr>
          <p:cNvPr id="4" name="TextBox 3">
            <a:extLst>
              <a:ext uri="{FF2B5EF4-FFF2-40B4-BE49-F238E27FC236}">
                <a16:creationId xmlns:a16="http://schemas.microsoft.com/office/drawing/2014/main" id="{687E4AB9-343A-40A6-9945-6423E13698FF}"/>
              </a:ext>
            </a:extLst>
          </p:cNvPr>
          <p:cNvSpPr txBox="1"/>
          <p:nvPr/>
        </p:nvSpPr>
        <p:spPr>
          <a:xfrm>
            <a:off x="751438" y="1284906"/>
            <a:ext cx="10411485" cy="651139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Blip>
                <a:blip r:embed="rId2"/>
              </a:buBlip>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“the ability to monitor one's own and others' feelings…, and to use this information to guide one's actions.” </a:t>
            </a: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does not mean taking everything personally; rests on self-control, self-confidence, the ability to handle conflict, and tolerance for stress. </a:t>
            </a: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empathizes with her constituents, often stressing in speeches how “hard” certain decisions have been;</a:t>
            </a: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communicates in terms easily understood by average citizens, using everyday metaphors. </a:t>
            </a: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utilizes “soft skills”:</a:t>
            </a:r>
            <a:r>
              <a:rPr lang="en-US" sz="2800" b="1" dirty="0">
                <a:effectLst/>
                <a:latin typeface="Berlin Sans FB" panose="020E0602020502020306" pitchFamily="34" charset="0"/>
                <a:ea typeface="Calibri" panose="020F0502020204030204" pitchFamily="34" charset="0"/>
                <a:cs typeface="Times New Roman" panose="02020603050405020304" pitchFamily="18" charset="0"/>
              </a:rPr>
              <a:t> </a:t>
            </a:r>
            <a:r>
              <a:rPr lang="en-US" sz="2800" dirty="0">
                <a:effectLst/>
                <a:latin typeface="Berlin Sans FB" panose="020E0602020502020306" pitchFamily="34" charset="0"/>
                <a:ea typeface="Calibri" panose="020F0502020204030204" pitchFamily="34" charset="0"/>
                <a:cs typeface="Times New Roman" panose="02020603050405020304" pitchFamily="18" charset="0"/>
              </a:rPr>
              <a:t>listening, mediation, discretion</a:t>
            </a:r>
          </a:p>
          <a:p>
            <a:pPr marL="342900" marR="0" lvl="0" indent="-342900">
              <a:lnSpc>
                <a:spcPct val="107000"/>
              </a:lnSpc>
              <a:spcBef>
                <a:spcPts val="0"/>
              </a:spcBef>
              <a:spcAft>
                <a:spcPts val="0"/>
              </a:spcAft>
              <a:buFont typeface="Symbol" panose="05050102010706020507" pitchFamily="18" charset="2"/>
              <a:buBlip>
                <a:blip r:embed="rId2"/>
              </a:buBlip>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pursues transparency,  openly admitting mistakes and lessons learned.</a:t>
            </a:r>
          </a:p>
          <a:p>
            <a:pPr marL="0" marR="0" algn="just">
              <a:lnSpc>
                <a:spcPct val="107000"/>
              </a:lnSpc>
              <a:spcBef>
                <a:spcPts val="0"/>
              </a:spcBef>
              <a:spcAft>
                <a:spcPts val="0"/>
              </a:spcAft>
            </a:pPr>
            <a:r>
              <a:rPr lang="en-US" sz="2800" b="1" dirty="0">
                <a:solidFill>
                  <a:srgbClr val="7030A0"/>
                </a:solidFill>
                <a:effectLst/>
                <a:latin typeface="Berlin Sans FB" panose="020E0602020502020306" pitchFamily="34" charset="0"/>
                <a:ea typeface="Calibri" panose="020F0502020204030204" pitchFamily="34" charset="0"/>
                <a:cs typeface="Times New Roman" panose="02020603050405020304" pitchFamily="18" charset="0"/>
              </a:rPr>
              <a:t> </a:t>
            </a:r>
            <a:endParaRPr lang="en-US" sz="2800" dirty="0">
              <a:effectLst/>
              <a:latin typeface="Berlin Sans FB" panose="020E0602020502020306" pitchFamily="34" charset="0"/>
              <a:ea typeface="Calibri" panose="020F0502020204030204" pitchFamily="34" charset="0"/>
              <a:cs typeface="Times New Roman" panose="02020603050405020304" pitchFamily="18" charset="0"/>
            </a:endParaRPr>
          </a:p>
          <a:p>
            <a:pPr marL="0" marR="0" indent="448310" algn="just">
              <a:lnSpc>
                <a:spcPct val="107000"/>
              </a:lnSpc>
              <a:spcBef>
                <a:spcPts val="0"/>
              </a:spcBef>
              <a:spcAft>
                <a:spcPts val="0"/>
              </a:spcAft>
            </a:pPr>
            <a:r>
              <a:rPr lang="en-US" sz="2800" dirty="0">
                <a:effectLst/>
                <a:latin typeface="Berlin Sans FB" panose="020E0602020502020306"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415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89BAC-3F69-476F-B352-E91B4C69752F}"/>
              </a:ext>
            </a:extLst>
          </p:cNvPr>
          <p:cNvPicPr>
            <a:picLocks noChangeAspect="1"/>
          </p:cNvPicPr>
          <p:nvPr/>
        </p:nvPicPr>
        <p:blipFill>
          <a:blip r:embed="rId2"/>
          <a:stretch>
            <a:fillRect/>
          </a:stretch>
        </p:blipFill>
        <p:spPr>
          <a:xfrm>
            <a:off x="108154" y="1317629"/>
            <a:ext cx="6499121" cy="2308015"/>
          </a:xfrm>
          <a:prstGeom prst="rect">
            <a:avLst/>
          </a:prstGeom>
        </p:spPr>
      </p:pic>
      <p:pic>
        <p:nvPicPr>
          <p:cNvPr id="5" name="Picture 4">
            <a:extLst>
              <a:ext uri="{FF2B5EF4-FFF2-40B4-BE49-F238E27FC236}">
                <a16:creationId xmlns:a16="http://schemas.microsoft.com/office/drawing/2014/main" id="{DC2BC2D5-2588-4521-8A5B-43DCAC340C03}"/>
              </a:ext>
            </a:extLst>
          </p:cNvPr>
          <p:cNvPicPr>
            <a:picLocks noChangeAspect="1"/>
          </p:cNvPicPr>
          <p:nvPr/>
        </p:nvPicPr>
        <p:blipFill>
          <a:blip r:embed="rId3"/>
          <a:stretch>
            <a:fillRect/>
          </a:stretch>
        </p:blipFill>
        <p:spPr>
          <a:xfrm>
            <a:off x="0" y="3840346"/>
            <a:ext cx="7266039" cy="2692829"/>
          </a:xfrm>
          <a:prstGeom prst="rect">
            <a:avLst/>
          </a:prstGeom>
        </p:spPr>
      </p:pic>
      <p:pic>
        <p:nvPicPr>
          <p:cNvPr id="9" name="Picture 8">
            <a:extLst>
              <a:ext uri="{FF2B5EF4-FFF2-40B4-BE49-F238E27FC236}">
                <a16:creationId xmlns:a16="http://schemas.microsoft.com/office/drawing/2014/main" id="{F0DB50C3-31C9-484D-8162-43265932E381}"/>
              </a:ext>
            </a:extLst>
          </p:cNvPr>
          <p:cNvPicPr>
            <a:picLocks noChangeAspect="1"/>
          </p:cNvPicPr>
          <p:nvPr/>
        </p:nvPicPr>
        <p:blipFill>
          <a:blip r:embed="rId4"/>
          <a:stretch>
            <a:fillRect/>
          </a:stretch>
        </p:blipFill>
        <p:spPr>
          <a:xfrm>
            <a:off x="7045723" y="466038"/>
            <a:ext cx="2165838" cy="2308015"/>
          </a:xfrm>
          <a:prstGeom prst="rect">
            <a:avLst/>
          </a:prstGeom>
        </p:spPr>
      </p:pic>
      <p:pic>
        <p:nvPicPr>
          <p:cNvPr id="11" name="Picture 10">
            <a:extLst>
              <a:ext uri="{FF2B5EF4-FFF2-40B4-BE49-F238E27FC236}">
                <a16:creationId xmlns:a16="http://schemas.microsoft.com/office/drawing/2014/main" id="{1AE86BB2-10A5-4CCD-9AEE-1F455629F065}"/>
              </a:ext>
            </a:extLst>
          </p:cNvPr>
          <p:cNvPicPr>
            <a:picLocks noChangeAspect="1"/>
          </p:cNvPicPr>
          <p:nvPr/>
        </p:nvPicPr>
        <p:blipFill>
          <a:blip r:embed="rId5"/>
          <a:stretch>
            <a:fillRect/>
          </a:stretch>
        </p:blipFill>
        <p:spPr>
          <a:xfrm>
            <a:off x="9211561" y="357883"/>
            <a:ext cx="2508492" cy="2779830"/>
          </a:xfrm>
          <a:prstGeom prst="rect">
            <a:avLst/>
          </a:prstGeom>
        </p:spPr>
      </p:pic>
      <p:pic>
        <p:nvPicPr>
          <p:cNvPr id="13" name="Picture 12">
            <a:extLst>
              <a:ext uri="{FF2B5EF4-FFF2-40B4-BE49-F238E27FC236}">
                <a16:creationId xmlns:a16="http://schemas.microsoft.com/office/drawing/2014/main" id="{AA73997E-8D9D-4E09-90A3-0D3EE7833A38}"/>
              </a:ext>
            </a:extLst>
          </p:cNvPr>
          <p:cNvPicPr>
            <a:picLocks noChangeAspect="1"/>
          </p:cNvPicPr>
          <p:nvPr/>
        </p:nvPicPr>
        <p:blipFill>
          <a:blip r:embed="rId6"/>
          <a:stretch>
            <a:fillRect/>
          </a:stretch>
        </p:blipFill>
        <p:spPr>
          <a:xfrm>
            <a:off x="7443020" y="3009233"/>
            <a:ext cx="4277034" cy="3725910"/>
          </a:xfrm>
          <a:prstGeom prst="rect">
            <a:avLst/>
          </a:prstGeom>
        </p:spPr>
      </p:pic>
      <p:sp>
        <p:nvSpPr>
          <p:cNvPr id="15" name="TextBox 14">
            <a:extLst>
              <a:ext uri="{FF2B5EF4-FFF2-40B4-BE49-F238E27FC236}">
                <a16:creationId xmlns:a16="http://schemas.microsoft.com/office/drawing/2014/main" id="{467AFF83-E883-4461-84CC-691824A3B75E}"/>
              </a:ext>
            </a:extLst>
          </p:cNvPr>
          <p:cNvSpPr txBox="1"/>
          <p:nvPr/>
        </p:nvSpPr>
        <p:spPr>
          <a:xfrm>
            <a:off x="3048000" y="3246792"/>
            <a:ext cx="6096000" cy="369332"/>
          </a:xfrm>
          <a:prstGeom prst="rect">
            <a:avLst/>
          </a:prstGeom>
          <a:noFill/>
        </p:spPr>
        <p:txBody>
          <a:bodyPr wrap="square">
            <a:spAutoFit/>
          </a:bodyPr>
          <a:lstStyle/>
          <a:p>
            <a:pPr marL="0" marR="0">
              <a:spcBef>
                <a:spcPts val="0"/>
              </a:spcBef>
              <a:spcAft>
                <a:spcPts val="0"/>
              </a:spcAft>
            </a:pPr>
            <a:r>
              <a:rPr lang="en-US" sz="1800" kern="1200" dirty="0">
                <a:solidFill>
                  <a:srgbClr val="002060"/>
                </a:solidFill>
                <a:effectLst/>
                <a:latin typeface="Berlin Sans FB" panose="020E0602020502020306" pitchFamily="34" charset="0"/>
                <a:ea typeface="Times New Roman" panose="02020603050405020304" pitchFamily="18" charset="0"/>
                <a:cs typeface="Times New Roman" panose="02020603050405020304" pitchFamily="18" charset="0"/>
              </a:rPr>
              <a:t>Calling the  shots…</a:t>
            </a:r>
            <a:endParaRPr lang="en-US" sz="10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FB915003-0643-45F2-8C41-57EBCE16F564}"/>
              </a:ext>
            </a:extLst>
          </p:cNvPr>
          <p:cNvPicPr>
            <a:picLocks noChangeAspect="1"/>
          </p:cNvPicPr>
          <p:nvPr/>
        </p:nvPicPr>
        <p:blipFill rotWithShape="1">
          <a:blip r:embed="rId7"/>
          <a:srcRect r="-166" b="18748"/>
          <a:stretch/>
        </p:blipFill>
        <p:spPr>
          <a:xfrm>
            <a:off x="471947" y="206046"/>
            <a:ext cx="5958350" cy="806677"/>
          </a:xfrm>
          <a:prstGeom prst="rect">
            <a:avLst/>
          </a:prstGeom>
        </p:spPr>
      </p:pic>
    </p:spTree>
    <p:extLst>
      <p:ext uri="{BB962C8B-B14F-4D97-AF65-F5344CB8AC3E}">
        <p14:creationId xmlns:p14="http://schemas.microsoft.com/office/powerpoint/2010/main" val="141705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6D89-9A01-49EE-9687-D9A18E8CD710}"/>
              </a:ext>
            </a:extLst>
          </p:cNvPr>
          <p:cNvSpPr>
            <a:spLocks noGrp="1"/>
          </p:cNvSpPr>
          <p:nvPr>
            <p:ph type="title"/>
          </p:nvPr>
        </p:nvSpPr>
        <p:spPr>
          <a:xfrm>
            <a:off x="839788" y="365126"/>
            <a:ext cx="10276552" cy="87547"/>
          </a:xfrm>
        </p:spPr>
        <p:txBody>
          <a:bodyPr>
            <a:normAutofit fontScale="90000"/>
          </a:bodyPr>
          <a:lstStyle/>
          <a:p>
            <a:endParaRPr lang="en-US" dirty="0"/>
          </a:p>
        </p:txBody>
      </p:sp>
      <p:sp>
        <p:nvSpPr>
          <p:cNvPr id="3" name="Text Placeholder 2">
            <a:extLst>
              <a:ext uri="{FF2B5EF4-FFF2-40B4-BE49-F238E27FC236}">
                <a16:creationId xmlns:a16="http://schemas.microsoft.com/office/drawing/2014/main" id="{55B48E7C-C4CE-455D-BC0A-66AFC846E05C}"/>
              </a:ext>
            </a:extLst>
          </p:cNvPr>
          <p:cNvSpPr>
            <a:spLocks noGrp="1"/>
          </p:cNvSpPr>
          <p:nvPr>
            <p:ph type="body" idx="1"/>
          </p:nvPr>
        </p:nvSpPr>
        <p:spPr>
          <a:xfrm>
            <a:off x="573958" y="676879"/>
            <a:ext cx="4680883" cy="1632417"/>
          </a:xfrm>
        </p:spPr>
        <p:txBody>
          <a:bodyPr>
            <a:noAutofit/>
          </a:bodyPr>
          <a:lstStyle/>
          <a:p>
            <a:pPr>
              <a:spcBef>
                <a:spcPts val="0"/>
              </a:spcBef>
            </a:pPr>
            <a:r>
              <a:rPr lang="en-US" sz="4000" dirty="0">
                <a:solidFill>
                  <a:srgbClr val="002060"/>
                </a:solidFill>
                <a:latin typeface="Aharoni" panose="02010803020104030203" pitchFamily="2" charset="-79"/>
                <a:cs typeface="Aharoni" panose="02010803020104030203" pitchFamily="2" charset="-79"/>
              </a:rPr>
              <a:t>Global </a:t>
            </a:r>
          </a:p>
          <a:p>
            <a:pPr>
              <a:spcBef>
                <a:spcPts val="0"/>
              </a:spcBef>
            </a:pPr>
            <a:r>
              <a:rPr lang="en-US" sz="4000" dirty="0">
                <a:solidFill>
                  <a:srgbClr val="002060"/>
                </a:solidFill>
                <a:latin typeface="Aharoni" panose="02010803020104030203" pitchFamily="2" charset="-79"/>
                <a:cs typeface="Aharoni" panose="02010803020104030203" pitchFamily="2" charset="-79"/>
              </a:rPr>
              <a:t>Outbreaks</a:t>
            </a:r>
          </a:p>
        </p:txBody>
      </p:sp>
      <p:sp>
        <p:nvSpPr>
          <p:cNvPr id="5" name="Text Placeholder 4">
            <a:extLst>
              <a:ext uri="{FF2B5EF4-FFF2-40B4-BE49-F238E27FC236}">
                <a16:creationId xmlns:a16="http://schemas.microsoft.com/office/drawing/2014/main" id="{2802A0EF-C4D6-44E9-9C7E-AEC1F7D0E73E}"/>
              </a:ext>
            </a:extLst>
          </p:cNvPr>
          <p:cNvSpPr>
            <a:spLocks noGrp="1"/>
          </p:cNvSpPr>
          <p:nvPr>
            <p:ph type="body" sz="quarter" idx="3"/>
          </p:nvPr>
        </p:nvSpPr>
        <p:spPr>
          <a:xfrm>
            <a:off x="5595042" y="778599"/>
            <a:ext cx="2842788" cy="1181478"/>
          </a:xfrm>
        </p:spPr>
        <p:txBody>
          <a:bodyPr>
            <a:normAutofit fontScale="25000" lnSpcReduction="20000"/>
          </a:bodyPr>
          <a:lstStyle/>
          <a:p>
            <a:r>
              <a:rPr lang="en-US" sz="4000" dirty="0">
                <a:solidFill>
                  <a:srgbClr val="7030A0"/>
                </a:solidFill>
                <a:latin typeface="Aharoni" panose="02010803020104030203" pitchFamily="2" charset="-79"/>
                <a:cs typeface="Aharoni" panose="02010803020104030203" pitchFamily="2" charset="-79"/>
              </a:rPr>
              <a:t>     </a:t>
            </a:r>
            <a:r>
              <a:rPr lang="en-US" sz="16000" dirty="0">
                <a:solidFill>
                  <a:srgbClr val="002060"/>
                </a:solidFill>
                <a:latin typeface="Aharoni" panose="02010803020104030203" pitchFamily="2" charset="-79"/>
                <a:cs typeface="Aharoni" panose="02010803020104030203" pitchFamily="2" charset="-79"/>
              </a:rPr>
              <a:t>Country             	Counts </a:t>
            </a:r>
          </a:p>
        </p:txBody>
      </p:sp>
      <p:pic>
        <p:nvPicPr>
          <p:cNvPr id="10" name="Content Placeholder 9">
            <a:extLst>
              <a:ext uri="{FF2B5EF4-FFF2-40B4-BE49-F238E27FC236}">
                <a16:creationId xmlns:a16="http://schemas.microsoft.com/office/drawing/2014/main" id="{9B25503C-00AE-4D20-97EC-F9F44A559464}"/>
              </a:ext>
            </a:extLst>
          </p:cNvPr>
          <p:cNvPicPr>
            <a:picLocks noGrp="1" noChangeAspect="1"/>
          </p:cNvPicPr>
          <p:nvPr>
            <p:ph sz="quarter" idx="4"/>
          </p:nvPr>
        </p:nvPicPr>
        <p:blipFill rotWithShape="1">
          <a:blip r:embed="rId2"/>
          <a:srcRect r="214" b="3774"/>
          <a:stretch/>
        </p:blipFill>
        <p:spPr>
          <a:xfrm>
            <a:off x="6882789" y="3736841"/>
            <a:ext cx="3457689" cy="3101283"/>
          </a:xfrm>
        </p:spPr>
      </p:pic>
      <p:pic>
        <p:nvPicPr>
          <p:cNvPr id="8" name="Content Placeholder 7">
            <a:extLst>
              <a:ext uri="{FF2B5EF4-FFF2-40B4-BE49-F238E27FC236}">
                <a16:creationId xmlns:a16="http://schemas.microsoft.com/office/drawing/2014/main" id="{2D034D04-9B77-4CE4-A74A-019FBBA27F0F}"/>
              </a:ext>
            </a:extLst>
          </p:cNvPr>
          <p:cNvPicPr>
            <a:picLocks noGrp="1" noChangeAspect="1"/>
          </p:cNvPicPr>
          <p:nvPr>
            <p:ph sz="half" idx="2"/>
          </p:nvPr>
        </p:nvPicPr>
        <p:blipFill rotWithShape="1">
          <a:blip r:embed="rId3"/>
          <a:srcRect l="2792" t="23895" r="22006" b="17621"/>
          <a:stretch/>
        </p:blipFill>
        <p:spPr>
          <a:xfrm>
            <a:off x="118196" y="2309296"/>
            <a:ext cx="6532629" cy="4000969"/>
          </a:xfrm>
          <a:prstGeom prst="rect">
            <a:avLst/>
          </a:prstGeom>
        </p:spPr>
      </p:pic>
      <p:pic>
        <p:nvPicPr>
          <p:cNvPr id="12" name="Picture 11">
            <a:extLst>
              <a:ext uri="{FF2B5EF4-FFF2-40B4-BE49-F238E27FC236}">
                <a16:creationId xmlns:a16="http://schemas.microsoft.com/office/drawing/2014/main" id="{5B767618-2455-445F-8ED1-F11568FD6292}"/>
              </a:ext>
            </a:extLst>
          </p:cNvPr>
          <p:cNvPicPr>
            <a:picLocks noChangeAspect="1"/>
          </p:cNvPicPr>
          <p:nvPr/>
        </p:nvPicPr>
        <p:blipFill rotWithShape="1">
          <a:blip r:embed="rId4"/>
          <a:srcRect l="6767" t="1901" r="5456"/>
          <a:stretch/>
        </p:blipFill>
        <p:spPr>
          <a:xfrm>
            <a:off x="8665694" y="465603"/>
            <a:ext cx="3301366" cy="1719965"/>
          </a:xfrm>
          <a:prstGeom prst="rect">
            <a:avLst/>
          </a:prstGeom>
        </p:spPr>
      </p:pic>
      <p:pic>
        <p:nvPicPr>
          <p:cNvPr id="14" name="Picture 13">
            <a:extLst>
              <a:ext uri="{FF2B5EF4-FFF2-40B4-BE49-F238E27FC236}">
                <a16:creationId xmlns:a16="http://schemas.microsoft.com/office/drawing/2014/main" id="{4A7ADB7F-AB7B-46DE-98FB-B73674F39D51}"/>
              </a:ext>
            </a:extLst>
          </p:cNvPr>
          <p:cNvPicPr>
            <a:picLocks noChangeAspect="1"/>
          </p:cNvPicPr>
          <p:nvPr/>
        </p:nvPicPr>
        <p:blipFill rotWithShape="1">
          <a:blip r:embed="rId5"/>
          <a:srcRect t="3436" r="4780" b="1"/>
          <a:stretch/>
        </p:blipFill>
        <p:spPr>
          <a:xfrm>
            <a:off x="8611266" y="2123158"/>
            <a:ext cx="3355794" cy="1719965"/>
          </a:xfrm>
          <a:prstGeom prst="rect">
            <a:avLst/>
          </a:prstGeom>
        </p:spPr>
      </p:pic>
      <p:pic>
        <p:nvPicPr>
          <p:cNvPr id="16" name="Picture 15">
            <a:extLst>
              <a:ext uri="{FF2B5EF4-FFF2-40B4-BE49-F238E27FC236}">
                <a16:creationId xmlns:a16="http://schemas.microsoft.com/office/drawing/2014/main" id="{29238201-8B63-48F0-ACBB-0ED70B70FB42}"/>
              </a:ext>
            </a:extLst>
          </p:cNvPr>
          <p:cNvPicPr>
            <a:picLocks noChangeAspect="1"/>
          </p:cNvPicPr>
          <p:nvPr/>
        </p:nvPicPr>
        <p:blipFill rotWithShape="1">
          <a:blip r:embed="rId6"/>
          <a:srcRect l="9131" t="7659" r="10293" b="2422"/>
          <a:stretch/>
        </p:blipFill>
        <p:spPr>
          <a:xfrm>
            <a:off x="10347910" y="3788874"/>
            <a:ext cx="1611718" cy="1507403"/>
          </a:xfrm>
          <a:prstGeom prst="rect">
            <a:avLst/>
          </a:prstGeom>
        </p:spPr>
      </p:pic>
      <p:pic>
        <p:nvPicPr>
          <p:cNvPr id="18" name="Picture 17">
            <a:extLst>
              <a:ext uri="{FF2B5EF4-FFF2-40B4-BE49-F238E27FC236}">
                <a16:creationId xmlns:a16="http://schemas.microsoft.com/office/drawing/2014/main" id="{1925E5D6-2D0C-4815-94D2-F1A3F2ABFFDB}"/>
              </a:ext>
            </a:extLst>
          </p:cNvPr>
          <p:cNvPicPr>
            <a:picLocks noChangeAspect="1"/>
          </p:cNvPicPr>
          <p:nvPr/>
        </p:nvPicPr>
        <p:blipFill rotWithShape="1">
          <a:blip r:embed="rId7"/>
          <a:srcRect l="5919" t="8522" r="8041"/>
          <a:stretch/>
        </p:blipFill>
        <p:spPr>
          <a:xfrm>
            <a:off x="6882053" y="2229438"/>
            <a:ext cx="1729213" cy="1507403"/>
          </a:xfrm>
          <a:prstGeom prst="rect">
            <a:avLst/>
          </a:prstGeom>
        </p:spPr>
      </p:pic>
      <p:pic>
        <p:nvPicPr>
          <p:cNvPr id="20" name="Picture 19">
            <a:extLst>
              <a:ext uri="{FF2B5EF4-FFF2-40B4-BE49-F238E27FC236}">
                <a16:creationId xmlns:a16="http://schemas.microsoft.com/office/drawing/2014/main" id="{857F57B7-6CBE-4034-91F2-E552FC7AA107}"/>
              </a:ext>
            </a:extLst>
          </p:cNvPr>
          <p:cNvPicPr>
            <a:picLocks noChangeAspect="1"/>
          </p:cNvPicPr>
          <p:nvPr/>
        </p:nvPicPr>
        <p:blipFill>
          <a:blip r:embed="rId8"/>
          <a:stretch>
            <a:fillRect/>
          </a:stretch>
        </p:blipFill>
        <p:spPr>
          <a:xfrm>
            <a:off x="10114306" y="5286851"/>
            <a:ext cx="1959498" cy="1587696"/>
          </a:xfrm>
          <a:prstGeom prst="rect">
            <a:avLst/>
          </a:prstGeom>
        </p:spPr>
      </p:pic>
    </p:spTree>
    <p:extLst>
      <p:ext uri="{BB962C8B-B14F-4D97-AF65-F5344CB8AC3E}">
        <p14:creationId xmlns:p14="http://schemas.microsoft.com/office/powerpoint/2010/main" val="47795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5BD5-DE54-4CC4-B564-B9C753E0D2E5}"/>
              </a:ext>
            </a:extLst>
          </p:cNvPr>
          <p:cNvSpPr>
            <a:spLocks noGrp="1"/>
          </p:cNvSpPr>
          <p:nvPr>
            <p:ph type="title"/>
          </p:nvPr>
        </p:nvSpPr>
        <p:spPr>
          <a:xfrm>
            <a:off x="5712736" y="117988"/>
            <a:ext cx="6201623" cy="668832"/>
          </a:xfrm>
        </p:spPr>
        <p:txBody>
          <a:bodyPr>
            <a:normAutofit fontScale="90000"/>
          </a:bodyPr>
          <a:lstStyle/>
          <a:p>
            <a:r>
              <a:rPr lang="en-US" dirty="0">
                <a:latin typeface="Berlin Sans FB" panose="020E0602020502020306" pitchFamily="34" charset="0"/>
              </a:rPr>
              <a:t>			   </a:t>
            </a:r>
            <a:br>
              <a:rPr lang="en-US" dirty="0">
                <a:latin typeface="Berlin Sans FB" panose="020E0602020502020306" pitchFamily="34" charset="0"/>
              </a:rPr>
            </a:br>
            <a:br>
              <a:rPr lang="en-US" dirty="0">
                <a:latin typeface="Berlin Sans FB" panose="020E0602020502020306" pitchFamily="34" charset="0"/>
              </a:rPr>
            </a:br>
            <a:r>
              <a:rPr lang="en-US" sz="3100" dirty="0">
                <a:latin typeface="Berlin Sans FB" panose="020E0602020502020306" pitchFamily="34" charset="0"/>
              </a:rPr>
              <a:t>Corona Mortality rates  across  Europe</a:t>
            </a:r>
          </a:p>
        </p:txBody>
      </p:sp>
      <p:pic>
        <p:nvPicPr>
          <p:cNvPr id="8" name="Picture 7">
            <a:extLst>
              <a:ext uri="{FF2B5EF4-FFF2-40B4-BE49-F238E27FC236}">
                <a16:creationId xmlns:a16="http://schemas.microsoft.com/office/drawing/2014/main" id="{2D6CF281-DB20-45E5-9EA9-25CBD00253AD}"/>
              </a:ext>
            </a:extLst>
          </p:cNvPr>
          <p:cNvPicPr>
            <a:picLocks noChangeAspect="1"/>
          </p:cNvPicPr>
          <p:nvPr/>
        </p:nvPicPr>
        <p:blipFill rotWithShape="1">
          <a:blip r:embed="rId2"/>
          <a:srcRect l="4642" t="876" r="3122"/>
          <a:stretch/>
        </p:blipFill>
        <p:spPr>
          <a:xfrm>
            <a:off x="5996412" y="757396"/>
            <a:ext cx="5996093" cy="5049940"/>
          </a:xfrm>
          <a:prstGeom prst="rect">
            <a:avLst/>
          </a:prstGeom>
        </p:spPr>
      </p:pic>
      <p:pic>
        <p:nvPicPr>
          <p:cNvPr id="10" name="Picture 2" descr="Visualization of the coronavirus causing COVID-19">
            <a:extLst>
              <a:ext uri="{FF2B5EF4-FFF2-40B4-BE49-F238E27FC236}">
                <a16:creationId xmlns:a16="http://schemas.microsoft.com/office/drawing/2014/main" id="{C9361176-7C3C-4591-B6AD-F3EC2D40C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720" y="5644314"/>
            <a:ext cx="1946177" cy="10956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C46BB5F-0D96-428D-BC17-A58994869E2F}"/>
              </a:ext>
            </a:extLst>
          </p:cNvPr>
          <p:cNvPicPr/>
          <p:nvPr/>
        </p:nvPicPr>
        <p:blipFill rotWithShape="1">
          <a:blip r:embed="rId4"/>
          <a:srcRect l="4323" t="5994" r="7013" b="1751"/>
          <a:stretch/>
        </p:blipFill>
        <p:spPr bwMode="auto">
          <a:xfrm>
            <a:off x="277641" y="117988"/>
            <a:ext cx="5268595" cy="341757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C1777EC-E49E-4235-9DCA-70B6B2547796}"/>
              </a:ext>
            </a:extLst>
          </p:cNvPr>
          <p:cNvPicPr/>
          <p:nvPr/>
        </p:nvPicPr>
        <p:blipFill rotWithShape="1">
          <a:blip r:embed="rId5"/>
          <a:srcRect t="3663" r="13465"/>
          <a:stretch/>
        </p:blipFill>
        <p:spPr bwMode="auto">
          <a:xfrm>
            <a:off x="277641" y="3633489"/>
            <a:ext cx="5142230" cy="332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0805941"/>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412E24"/>
      </a:dk2>
      <a:lt2>
        <a:srgbClr val="E7E2E8"/>
      </a:lt2>
      <a:accent1>
        <a:srgbClr val="5BB346"/>
      </a:accent1>
      <a:accent2>
        <a:srgbClr val="80AD39"/>
      </a:accent2>
      <a:accent3>
        <a:srgbClr val="A7A441"/>
      </a:accent3>
      <a:accent4>
        <a:srgbClr val="B17D3B"/>
      </a:accent4>
      <a:accent5>
        <a:srgbClr val="C35E4D"/>
      </a:accent5>
      <a:accent6>
        <a:srgbClr val="B13B5B"/>
      </a:accent6>
      <a:hlink>
        <a:srgbClr val="BF673F"/>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1789</TotalTime>
  <Words>573</Words>
  <Application>Microsoft Macintosh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Aharoni</vt:lpstr>
      <vt:lpstr>Algerian</vt:lpstr>
      <vt:lpstr>Arial</vt:lpstr>
      <vt:lpstr>Berlin Sans FB</vt:lpstr>
      <vt:lpstr>Calibri</vt:lpstr>
      <vt:lpstr>Gill Sans MT</vt:lpstr>
      <vt:lpstr>Goudy Old Style</vt:lpstr>
      <vt:lpstr>Symbol</vt:lpstr>
      <vt:lpstr>Times New Roman</vt:lpstr>
      <vt:lpstr>ClassicFrameVTI</vt:lpstr>
      <vt:lpstr>PowerPoint Presentation</vt:lpstr>
      <vt:lpstr>PowerPoint Presentation</vt:lpstr>
      <vt:lpstr>PowerPoint Presentation</vt:lpstr>
      <vt:lpstr>Leadership Styles :  Transactional Model  </vt:lpstr>
      <vt:lpstr>Leadership Styles :  Transformational Model</vt:lpstr>
      <vt:lpstr>Emotional Intelligence </vt:lpstr>
      <vt:lpstr>PowerPoint Presentation</vt:lpstr>
      <vt:lpstr>PowerPoint Presentation</vt:lpstr>
      <vt:lpstr>        Corona Mortality rates  across  Europe</vt:lpstr>
      <vt:lpstr>https://www.ecdc.europa.eu/en/current-risk-assessment-novel-coronavirus-situation: Distribution of COVID-19 cases, 15 August 2020</vt:lpstr>
      <vt:lpstr>PowerPoint Presentation</vt:lpstr>
      <vt:lpstr>PowerPoint Presentation</vt:lpstr>
      <vt:lpstr>“ACT” - ACCELERATOR GLOBAL RESPONSE TO COVID-19 (Von der Leyen) </vt:lpstr>
      <vt:lpstr>“Next Generation EU”: three pillars </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omen’s Leadership in troubled Times</dc:title>
  <dc:creator>Joyce Mushaben</dc:creator>
  <cp:lastModifiedBy>Microsoft Office User</cp:lastModifiedBy>
  <cp:revision>45</cp:revision>
  <dcterms:created xsi:type="dcterms:W3CDTF">2020-08-14T16:56:17Z</dcterms:created>
  <dcterms:modified xsi:type="dcterms:W3CDTF">2020-10-12T13:54:20Z</dcterms:modified>
</cp:coreProperties>
</file>